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28"/>
  </p:notesMasterIdLst>
  <p:sldIdLst>
    <p:sldId id="260" r:id="rId2"/>
    <p:sldId id="261" r:id="rId3"/>
    <p:sldId id="277" r:id="rId4"/>
    <p:sldId id="262" r:id="rId5"/>
    <p:sldId id="278" r:id="rId6"/>
    <p:sldId id="265" r:id="rId7"/>
    <p:sldId id="266" r:id="rId8"/>
    <p:sldId id="264" r:id="rId9"/>
    <p:sldId id="279" r:id="rId10"/>
    <p:sldId id="263" r:id="rId11"/>
    <p:sldId id="280" r:id="rId12"/>
    <p:sldId id="281" r:id="rId13"/>
    <p:sldId id="282" r:id="rId14"/>
    <p:sldId id="283" r:id="rId15"/>
    <p:sldId id="256" r:id="rId16"/>
    <p:sldId id="257" r:id="rId17"/>
    <p:sldId id="258" r:id="rId18"/>
    <p:sldId id="259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C2D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70639-B5EC-8296-61A5-AF0F53F22530}" v="30" dt="2026-01-10T14:10:20.258"/>
    <p1510:client id="{929BE7D1-FB43-ECAF-0940-7A95B42E7729}" v="1697" dt="2026-01-10T13:21:33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>
      <p:cViewPr>
        <p:scale>
          <a:sx n="100" d="100"/>
          <a:sy n="100" d="100"/>
        </p:scale>
        <p:origin x="-946" y="2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B94A7-342B-4B2D-A27C-25B1C5701BB5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19781-6870-4F3E-B2AE-7473505406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92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79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35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55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9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65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16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87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4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0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7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EF5E-7325-41FC-9589-9EC95EDC632C}" type="datetimeFigureOut">
              <a:rPr lang="it-IT" smtClean="0"/>
              <a:t>10/01/2026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AAE3-8C71-4E3A-97A6-EA7D7A62D2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4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68548"/>
            <a:ext cx="10195266" cy="13590940"/>
          </a:xfrm>
          <a:prstGeom prst="rect">
            <a:avLst/>
          </a:prstGeom>
          <a:effectLst>
            <a:outerShdw sx="1000" sy="1000" algn="ctr" rotWithShape="0">
              <a:schemeClr val="bg1"/>
            </a:outerShdw>
          </a:effectLst>
        </p:spPr>
      </p:pic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998"/>
            <a:ext cx="2232248" cy="972249"/>
          </a:xfr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8796"/>
            <a:ext cx="3347864" cy="899964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166112" y="1742951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3212976"/>
            <a:ext cx="2057143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9BE1C-AFD5-9305-1AC1-8034C9BDCEE2}"/>
              </a:ext>
            </a:extLst>
          </p:cNvPr>
          <p:cNvSpPr txBox="1"/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 err="1">
                <a:latin typeface="+mj-lt"/>
                <a:ea typeface="+mj-ea"/>
                <a:cs typeface="+mj-cs"/>
              </a:rPr>
              <a:t>Modello</a:t>
            </a:r>
            <a:r>
              <a:rPr lang="en-US" sz="4200" dirty="0">
                <a:latin typeface="+mj-lt"/>
                <a:ea typeface="+mj-ea"/>
                <a:cs typeface="+mj-cs"/>
              </a:rPr>
              <a:t>: SCRUM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489-5EC6-1E89-05AE-C930E7EE749B}"/>
              </a:ext>
            </a:extLst>
          </p:cNvPr>
          <p:cNvSpPr txBox="1"/>
          <p:nvPr/>
        </p:nvSpPr>
        <p:spPr>
          <a:xfrm>
            <a:off x="358485" y="4872922"/>
            <a:ext cx="2949980" cy="12081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kern="1200" err="1">
                <a:latin typeface="+mn-lt"/>
                <a:ea typeface="+mn-ea"/>
                <a:cs typeface="+mn-cs"/>
              </a:rPr>
              <a:t>Documentazione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e </a:t>
            </a:r>
            <a:r>
              <a:rPr lang="en-US" sz="1700" kern="1200" err="1">
                <a:latin typeface="+mn-lt"/>
                <a:ea typeface="+mn-ea"/>
                <a:cs typeface="+mn-cs"/>
              </a:rPr>
              <a:t>sviluppo</a:t>
            </a:r>
            <a:r>
              <a:rPr lang="en-US" sz="1700" dirty="0"/>
              <a:t> </a:t>
            </a:r>
            <a:r>
              <a:rPr lang="en-US" sz="1700" err="1"/>
              <a:t>concorrentemente</a:t>
            </a:r>
            <a:r>
              <a:rPr lang="en-US" sz="1700" dirty="0"/>
              <a:t>.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700" err="1">
                <a:ea typeface="Calibri"/>
                <a:cs typeface="Calibri"/>
              </a:rPr>
              <a:t>Aperti</a:t>
            </a:r>
            <a:r>
              <a:rPr lang="en-US" sz="1700" dirty="0">
                <a:ea typeface="Calibri"/>
                <a:cs typeface="Calibri"/>
              </a:rPr>
              <a:t> a </a:t>
            </a:r>
            <a:r>
              <a:rPr lang="en-US" sz="1700" err="1">
                <a:ea typeface="Calibri"/>
                <a:cs typeface="Calibri"/>
              </a:rPr>
              <a:t>nuovi</a:t>
            </a:r>
            <a:r>
              <a:rPr lang="en-US" sz="1700" dirty="0">
                <a:ea typeface="Calibri"/>
                <a:cs typeface="Calibri"/>
              </a:rPr>
              <a:t> </a:t>
            </a:r>
            <a:r>
              <a:rPr lang="en-US" sz="1700" err="1">
                <a:ea typeface="Calibri"/>
                <a:cs typeface="Calibri"/>
              </a:rPr>
              <a:t>spunti</a:t>
            </a:r>
            <a:r>
              <a:rPr lang="en-US" sz="1700" dirty="0">
                <a:ea typeface="Calibri"/>
                <a:cs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 dirty="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Productivity Guide: Getting The Most Out Of Office Meetings | Epic ...">
            <a:extLst>
              <a:ext uri="{FF2B5EF4-FFF2-40B4-BE49-F238E27FC236}">
                <a16:creationId xmlns:a16="http://schemas.microsoft.com/office/drawing/2014/main" id="{842D7A44-3A2A-1898-A551-A6973EEB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56" y="1639643"/>
            <a:ext cx="5134772" cy="342746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69B872BB-6D0F-029C-C5D7-5F93CE53D8D4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8644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C77533DB-CA59-6BEB-EA3E-9BD69852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97709"/>
            <a:ext cx="8178799" cy="2862580"/>
          </a:xfrm>
          <a:prstGeom prst="rect">
            <a:avLst/>
          </a:prstGeom>
        </p:spPr>
      </p:pic>
      <p:pic>
        <p:nvPicPr>
          <p:cNvPr id="6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CFB7B48-4225-C3FE-DE85-BCAE395C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3BBA-36D2-6D21-C100-8A7CC0F24B01}"/>
              </a:ext>
            </a:extLst>
          </p:cNvPr>
          <p:cNvSpPr txBox="1"/>
          <p:nvPr/>
        </p:nvSpPr>
        <p:spPr>
          <a:xfrm>
            <a:off x="5394509" y="4971673"/>
            <a:ext cx="36455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Product backlog </a:t>
            </a:r>
            <a:r>
              <a:rPr lang="en-US" sz="1200" err="1">
                <a:ea typeface="Calibri"/>
                <a:cs typeface="Calibri"/>
              </a:rPr>
              <a:t>utilizzato</a:t>
            </a:r>
            <a:r>
              <a:rPr lang="en-US" sz="1200" dirty="0">
                <a:ea typeface="Calibri"/>
                <a:cs typeface="Calibri"/>
              </a:rPr>
              <a:t> dal team.</a:t>
            </a:r>
          </a:p>
        </p:txBody>
      </p:sp>
      <p:sp>
        <p:nvSpPr>
          <p:cNvPr id="3" name="CasellaDiTesto 8">
            <a:extLst>
              <a:ext uri="{FF2B5EF4-FFF2-40B4-BE49-F238E27FC236}">
                <a16:creationId xmlns:a16="http://schemas.microsoft.com/office/drawing/2014/main" id="{D5B5F8BB-34A8-5A98-162D-5785FF526E8F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2675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EB8A0-6C89-5E6B-22A2-DA9F18B1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01884-C105-256A-6DD5-C8F2E1556E66}"/>
              </a:ext>
            </a:extLst>
          </p:cNvPr>
          <p:cNvSpPr txBox="1"/>
          <p:nvPr/>
        </p:nvSpPr>
        <p:spPr>
          <a:xfrm>
            <a:off x="266528" y="3700654"/>
            <a:ext cx="5172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Stima </a:t>
            </a:r>
            <a:r>
              <a:rPr lang="en-US" sz="4400" b="1" dirty="0" err="1">
                <a:solidFill>
                  <a:schemeClr val="bg1"/>
                </a:solidFill>
                <a:ea typeface="Calibri"/>
                <a:cs typeface="Calibri"/>
              </a:rPr>
              <a:t>dei</a:t>
            </a:r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ea typeface="Calibri"/>
                <a:cs typeface="Calibri"/>
              </a:rPr>
              <a:t>costi</a:t>
            </a:r>
          </a:p>
        </p:txBody>
      </p:sp>
    </p:spTree>
    <p:extLst>
      <p:ext uri="{BB962C8B-B14F-4D97-AF65-F5344CB8AC3E}">
        <p14:creationId xmlns:p14="http://schemas.microsoft.com/office/powerpoint/2010/main" val="166644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09A8D-BCED-F5F8-AD38-8893270BAE77}"/>
              </a:ext>
            </a:extLst>
          </p:cNvPr>
          <p:cNvSpPr txBox="1"/>
          <p:nvPr/>
        </p:nvSpPr>
        <p:spPr>
          <a:xfrm>
            <a:off x="473202" y="639520"/>
            <a:ext cx="2571750" cy="1719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Dipendenza dal servizio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sX0" fmla="*/ 0 w 2441321"/>
              <a:gd name="csY0" fmla="*/ 0 h 18288"/>
              <a:gd name="csX1" fmla="*/ 585917 w 2441321"/>
              <a:gd name="csY1" fmla="*/ 0 h 18288"/>
              <a:gd name="csX2" fmla="*/ 1196247 w 2441321"/>
              <a:gd name="csY2" fmla="*/ 0 h 18288"/>
              <a:gd name="csX3" fmla="*/ 1806578 w 2441321"/>
              <a:gd name="csY3" fmla="*/ 0 h 18288"/>
              <a:gd name="csX4" fmla="*/ 2441321 w 2441321"/>
              <a:gd name="csY4" fmla="*/ 0 h 18288"/>
              <a:gd name="csX5" fmla="*/ 2441321 w 2441321"/>
              <a:gd name="csY5" fmla="*/ 18288 h 18288"/>
              <a:gd name="csX6" fmla="*/ 1830991 w 2441321"/>
              <a:gd name="csY6" fmla="*/ 18288 h 18288"/>
              <a:gd name="csX7" fmla="*/ 1269487 w 2441321"/>
              <a:gd name="csY7" fmla="*/ 18288 h 18288"/>
              <a:gd name="csX8" fmla="*/ 707983 w 2441321"/>
              <a:gd name="csY8" fmla="*/ 18288 h 18288"/>
              <a:gd name="csX9" fmla="*/ 0 w 2441321"/>
              <a:gd name="csY9" fmla="*/ 18288 h 18288"/>
              <a:gd name="csX10" fmla="*/ 0 w 2441321"/>
              <a:gd name="csY10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0416-22F5-866D-C601-460D69C88250}"/>
              </a:ext>
            </a:extLst>
          </p:cNvPr>
          <p:cNvSpPr txBox="1"/>
          <p:nvPr/>
        </p:nvSpPr>
        <p:spPr>
          <a:xfrm>
            <a:off x="473202" y="2807208"/>
            <a:ext cx="2675231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OpenStreetMap: dati geografici disponibili gratuitamente; minore accuratezza.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Google Maps Platform: dipende dal piano scelto; maggiore accuratezza.</a:t>
            </a:r>
          </a:p>
        </p:txBody>
      </p:sp>
      <p:pic>
        <p:nvPicPr>
          <p:cNvPr id="9" name="Picture 8" descr="Close-up of fingers on a map - An intimate view of hands planning a ...">
            <a:extLst>
              <a:ext uri="{FF2B5EF4-FFF2-40B4-BE49-F238E27FC236}">
                <a16:creationId xmlns:a16="http://schemas.microsoft.com/office/drawing/2014/main" id="{BB42CFAB-B4DC-95D0-6F5C-FD2C4E6E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561720"/>
            <a:ext cx="5177790" cy="173455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3A4098C5-1CE0-37C2-76DF-3E2DA0E7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4B6EDBBC-7632-3E54-CF16-7BA34A11A73F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78051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rice tag&#10;&#10;AI-generated content may be incorrect.">
            <a:extLst>
              <a:ext uri="{FF2B5EF4-FFF2-40B4-BE49-F238E27FC236}">
                <a16:creationId xmlns:a16="http://schemas.microsoft.com/office/drawing/2014/main" id="{78599E5F-4C06-BBAE-6CE5-1CFBF2AC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21675"/>
            <a:ext cx="8178799" cy="3414649"/>
          </a:xfrm>
          <a:prstGeom prst="rect">
            <a:avLst/>
          </a:prstGeom>
        </p:spPr>
      </p:pic>
      <p:pic>
        <p:nvPicPr>
          <p:cNvPr id="5" name="Immagine 1" descr="A logo with a lion and a symbol&#10;&#10;AI-generated content may be incorrect.">
            <a:extLst>
              <a:ext uri="{FF2B5EF4-FFF2-40B4-BE49-F238E27FC236}">
                <a16:creationId xmlns:a16="http://schemas.microsoft.com/office/drawing/2014/main" id="{1E900E83-89E1-246B-2156-FB544346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3" name="CasellaDiTesto 8">
            <a:extLst>
              <a:ext uri="{FF2B5EF4-FFF2-40B4-BE49-F238E27FC236}">
                <a16:creationId xmlns:a16="http://schemas.microsoft.com/office/drawing/2014/main" id="{A0EF50C7-26F4-FC33-8C5F-7F885FCBDD98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58498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-17883" y="0"/>
            <a:ext cx="9144000" cy="936104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2D050"/>
                </a:solidFill>
              </a:rPr>
              <a:t>Tech </a:t>
            </a:r>
            <a:r>
              <a:rPr lang="it-IT" dirty="0" err="1">
                <a:solidFill>
                  <a:srgbClr val="92D050"/>
                </a:solidFill>
              </a:rPr>
              <a:t>Stack</a:t>
            </a:r>
            <a:endParaRPr lang="it-IT" dirty="0">
              <a:solidFill>
                <a:srgbClr val="92D05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9512" y="1268760"/>
            <a:ext cx="6400800" cy="554461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Linguaggio di programmazione:  </a:t>
            </a:r>
            <a:r>
              <a:rPr lang="it-IT" sz="2200" dirty="0" err="1">
                <a:solidFill>
                  <a:schemeClr val="tx1"/>
                </a:solidFill>
              </a:rPr>
              <a:t>Kotlin</a:t>
            </a: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IDE di sviluppo: </a:t>
            </a:r>
            <a:r>
              <a:rPr lang="it-IT" sz="2200" dirty="0" err="1">
                <a:solidFill>
                  <a:schemeClr val="tx1"/>
                </a:solidFill>
              </a:rPr>
              <a:t>Android</a:t>
            </a:r>
            <a:r>
              <a:rPr lang="it-IT" sz="2200" dirty="0">
                <a:solidFill>
                  <a:schemeClr val="tx1"/>
                </a:solidFill>
              </a:rPr>
              <a:t> studio</a:t>
            </a:r>
          </a:p>
          <a:p>
            <a:pPr algn="l"/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tx1"/>
                </a:solidFill>
              </a:rPr>
              <a:t>API Service: </a:t>
            </a:r>
            <a:r>
              <a:rPr lang="it-IT" sz="2200" dirty="0" err="1">
                <a:solidFill>
                  <a:schemeClr val="tx1"/>
                </a:solidFill>
              </a:rPr>
              <a:t>OpenFreeMap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Overpass</a:t>
            </a:r>
            <a:r>
              <a:rPr lang="it-IT" sz="2200" dirty="0">
                <a:solidFill>
                  <a:schemeClr val="tx1"/>
                </a:solidFill>
              </a:rPr>
              <a:t> API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it-IT" sz="22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tx1"/>
                </a:solidFill>
              </a:rPr>
              <a:t>Tool</a:t>
            </a:r>
            <a:r>
              <a:rPr lang="it-IT" sz="2200" b="1" dirty="0">
                <a:solidFill>
                  <a:schemeClr val="tx1"/>
                </a:solidFill>
              </a:rPr>
              <a:t> di sviluppo: </a:t>
            </a:r>
            <a:r>
              <a:rPr lang="it-IT" sz="2200" dirty="0" err="1">
                <a:solidFill>
                  <a:schemeClr val="tx1"/>
                </a:solidFill>
              </a:rPr>
              <a:t>Git</a:t>
            </a:r>
            <a:r>
              <a:rPr lang="it-IT" sz="2200" dirty="0">
                <a:solidFill>
                  <a:schemeClr val="tx1"/>
                </a:solidFill>
              </a:rPr>
              <a:t> &amp; </a:t>
            </a:r>
            <a:r>
              <a:rPr lang="it-IT" sz="2200" dirty="0" err="1">
                <a:solidFill>
                  <a:schemeClr val="tx1"/>
                </a:solidFill>
              </a:rPr>
              <a:t>gitHub</a:t>
            </a:r>
            <a:r>
              <a:rPr lang="it-IT" sz="2200" dirty="0">
                <a:solidFill>
                  <a:schemeClr val="tx1"/>
                </a:solidFill>
              </a:rPr>
              <a:t>, </a:t>
            </a:r>
            <a:r>
              <a:rPr lang="it-IT" sz="2200" dirty="0" err="1">
                <a:solidFill>
                  <a:schemeClr val="tx1"/>
                </a:solidFill>
              </a:rPr>
              <a:t>Docker</a:t>
            </a:r>
            <a:endParaRPr lang="it-IT" sz="2200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62" y="1052736"/>
            <a:ext cx="1805065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08" y="2767236"/>
            <a:ext cx="980728" cy="98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15" y="4077072"/>
            <a:ext cx="1267604" cy="1193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589240"/>
            <a:ext cx="1007054" cy="10070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9" y="5714529"/>
            <a:ext cx="819552" cy="7767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59" y="5704417"/>
            <a:ext cx="1253929" cy="82115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67694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Diagramma dei Caso D’uso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96752"/>
            <a:ext cx="6120680" cy="4629348"/>
          </a:xfrm>
        </p:spPr>
      </p:pic>
      <p:sp>
        <p:nvSpPr>
          <p:cNvPr id="5" name="CasellaDiTesto 4"/>
          <p:cNvSpPr txBox="1"/>
          <p:nvPr/>
        </p:nvSpPr>
        <p:spPr>
          <a:xfrm>
            <a:off x="1475656" y="5733256"/>
            <a:ext cx="63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Attori</a:t>
            </a:r>
            <a:r>
              <a:rPr lang="it-IT" dirty="0"/>
              <a:t>: Utente, Amministratore;</a:t>
            </a:r>
          </a:p>
          <a:p>
            <a:r>
              <a:rPr lang="it-IT" b="1" dirty="0"/>
              <a:t>Funzionalità</a:t>
            </a:r>
            <a:r>
              <a:rPr lang="it-IT" dirty="0"/>
              <a:t>: Effettuare il login, avere acceso all’utilizzo dell’API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1197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di sequenza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59" y="1288752"/>
            <a:ext cx="6798282" cy="4525963"/>
          </a:xfrm>
        </p:spPr>
      </p:pic>
      <p:sp>
        <p:nvSpPr>
          <p:cNvPr id="5" name="CasellaDiTesto 4"/>
          <p:cNvSpPr txBox="1"/>
          <p:nvPr/>
        </p:nvSpPr>
        <p:spPr>
          <a:xfrm>
            <a:off x="0" y="583662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diagramma mostra la comunicazione tra l’utente, sistema, api e il database durante il processo di login e di esecuzione dell’interfaccia fornita </a:t>
            </a:r>
            <a:r>
              <a:rPr lang="it-IT" sz="2000" dirty="0" err="1"/>
              <a:t>dall’api</a:t>
            </a:r>
            <a:r>
              <a:rPr lang="it-IT" sz="2000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892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Diagramma delle classi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55983"/>
            <a:ext cx="7075517" cy="4777274"/>
          </a:xfrm>
        </p:spPr>
      </p:pic>
      <p:sp>
        <p:nvSpPr>
          <p:cNvPr id="5" name="CasellaDiTesto 4"/>
          <p:cNvSpPr txBox="1"/>
          <p:nvPr/>
        </p:nvSpPr>
        <p:spPr>
          <a:xfrm>
            <a:off x="29736" y="5589240"/>
            <a:ext cx="91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diagramma delle classi rappresenta la struttura del sistema, evidenziando le principali entità e i servizi utilizzati per la gestione degli utenti e dei punti di interesse accessibili.</a:t>
            </a:r>
            <a:br>
              <a:rPr lang="it-IT" dirty="0"/>
            </a:br>
            <a:r>
              <a:rPr lang="it-IT" dirty="0"/>
              <a:t>Evidenzia l’interazione tra gestione utenti, servizi di rete e dati </a:t>
            </a:r>
            <a:r>
              <a:rPr lang="it-IT" dirty="0" err="1"/>
              <a:t>Overpass</a:t>
            </a:r>
            <a:r>
              <a:rPr lang="it-IT" dirty="0"/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430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869EE069-892F-643E-251A-0E4394D2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08F2551C-7A94-A405-C021-310976A4C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BAC69ADA-C5CE-7A00-9ADE-A3CCC0905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3" y="2276872"/>
            <a:ext cx="1948223" cy="1860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/>
          <p:cNvSpPr txBox="1"/>
          <p:nvPr/>
        </p:nvSpPr>
        <p:spPr>
          <a:xfrm>
            <a:off x="3131840" y="2348880"/>
            <a:ext cx="5760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Play </a:t>
            </a:r>
            <a:r>
              <a:rPr lang="it-IT" dirty="0" err="1"/>
              <a:t>Store</a:t>
            </a:r>
            <a:r>
              <a:rPr lang="it-IT" dirty="0"/>
              <a:t>, 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Android</a:t>
            </a:r>
            <a:r>
              <a:rPr lang="it-IT" dirty="0"/>
              <a:t> potrebbe raggiungere molta più utenza, soprattutto 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  <a:br>
              <a:rPr lang="it-IT" dirty="0"/>
            </a:br>
            <a:r>
              <a:rPr lang="it-IT" dirty="0"/>
              <a:t>Il layout dell’interfaccia lo abbiamo realizzato utilizzando il </a:t>
            </a:r>
            <a:r>
              <a:rPr lang="it-IT" dirty="0" err="1"/>
              <a:t>framework</a:t>
            </a:r>
            <a:r>
              <a:rPr lang="it-IT" dirty="0"/>
              <a:t> di </a:t>
            </a:r>
            <a:r>
              <a:rPr lang="it-IT" dirty="0" err="1"/>
              <a:t>Jetpack</a:t>
            </a:r>
            <a:r>
              <a:rPr lang="it-IT" dirty="0"/>
              <a:t> Compose.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2" y="3933055"/>
            <a:ext cx="3515590" cy="2662127"/>
          </a:xfrm>
          <a:prstGeom prst="rect">
            <a:avLst/>
          </a:prstGeom>
        </p:spPr>
      </p:pic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7405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2619" y="0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58C2D"/>
                </a:solidFill>
              </a:rPr>
              <a:t>Introduzione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650686"/>
            <a:ext cx="2088232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8" y="1650686"/>
            <a:ext cx="2087724" cy="2087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2" y="1619127"/>
            <a:ext cx="2097905" cy="2097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sellaDiTesto 7"/>
          <p:cNvSpPr txBox="1"/>
          <p:nvPr/>
        </p:nvSpPr>
        <p:spPr>
          <a:xfrm>
            <a:off x="0" y="4284780"/>
            <a:ext cx="906990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dirty="0">
                <a:solidFill>
                  <a:srgbClr val="558C2D"/>
                </a:solidFill>
              </a:rPr>
              <a:t>Componenti del nostro gruppo di lavoro:</a:t>
            </a:r>
          </a:p>
          <a:p>
            <a:r>
              <a:rPr lang="it-IT" dirty="0"/>
              <a:t>	Dario Esposito</a:t>
            </a:r>
          </a:p>
          <a:p>
            <a:r>
              <a:rPr lang="it-IT" dirty="0"/>
              <a:t>				Alessandro Pio Casto</a:t>
            </a:r>
            <a:br>
              <a:rPr lang="it-IT" dirty="0"/>
            </a:br>
            <a:r>
              <a:rPr lang="it-IT" dirty="0"/>
              <a:t>			      				     Mauro Lavigna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19039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C563-96A1-E1C8-A9AC-898D0C92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072B303-C1C5-34D1-35F1-4D7D8324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" y="1141076"/>
            <a:ext cx="1995486" cy="401914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80A37709-CED2-E83B-3134-C82BE139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96E8B2E5-1E6B-CF03-D6F6-1E9ED0169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283968" y="2060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059832" y="1700808"/>
            <a:ext cx="5566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Data la grossa fetta di </a:t>
            </a:r>
            <a:r>
              <a:rPr lang="it-IT" dirty="0" err="1"/>
              <a:t>app</a:t>
            </a:r>
            <a:r>
              <a:rPr lang="it-IT" dirty="0"/>
              <a:t> scaricate su Google Play </a:t>
            </a:r>
            <a:r>
              <a:rPr lang="it-IT" dirty="0" err="1"/>
              <a:t>Store</a:t>
            </a:r>
            <a:r>
              <a:rPr lang="it-IT" dirty="0"/>
              <a:t>, </a:t>
            </a:r>
          </a:p>
          <a:p>
            <a:r>
              <a:rPr lang="it-IT" dirty="0"/>
              <a:t>l'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err="1"/>
              <a:t>Android</a:t>
            </a:r>
            <a:r>
              <a:rPr lang="it-IT" dirty="0"/>
              <a:t> potrebbe raggiungere molta più utenza,</a:t>
            </a:r>
          </a:p>
          <a:p>
            <a:r>
              <a:rPr lang="it-IT" dirty="0"/>
              <a:t>soprattutto se l'</a:t>
            </a:r>
            <a:r>
              <a:rPr lang="it-IT" dirty="0" err="1"/>
              <a:t>app</a:t>
            </a:r>
            <a:r>
              <a:rPr lang="it-IT" dirty="0"/>
              <a:t> ha un design accattivante e leggibile.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104844" y="3789040"/>
            <a:ext cx="5521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Un motivo per iscriversi invece di accedere come ospite </a:t>
            </a:r>
          </a:p>
          <a:p>
            <a:r>
              <a:rPr lang="it-IT" dirty="0"/>
              <a:t>potrebbe essere quello di poter salvare percorsi preferiti </a:t>
            </a:r>
          </a:p>
          <a:p>
            <a:r>
              <a:rPr lang="it-IT" dirty="0"/>
              <a:t>ricorrenti.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0362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9F67-523C-52D3-2481-3100002C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62C56BD9-0755-13D6-84EB-E0DE091CC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303B7717-9D00-2F4E-8BD9-695299C1C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99" y="5445226"/>
            <a:ext cx="550861" cy="1109499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D610CA02-38AF-7741-1A44-83D8233E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4" y="1196752"/>
            <a:ext cx="1995488" cy="401914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945997" y="2559993"/>
            <a:ext cx="455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di accesso nel caso in cui l’utente presenta l’account già registrato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4572000" y="4293095"/>
            <a:ext cx="2656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Fare il login con le giuste credenziali consente </a:t>
            </a:r>
          </a:p>
          <a:p>
            <a:r>
              <a:rPr lang="it-IT" dirty="0"/>
              <a:t>all’utente di poter gestire il proprio profilo e di garantire la sicurezza.</a:t>
            </a:r>
          </a:p>
        </p:txBody>
      </p:sp>
      <p:sp>
        <p:nvSpPr>
          <p:cNvPr id="13" name="Freccia in su 12"/>
          <p:cNvSpPr/>
          <p:nvPr/>
        </p:nvSpPr>
        <p:spPr>
          <a:xfrm rot="16200000">
            <a:off x="3203848" y="2487114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26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AE1F1-2DC2-B366-535D-D56408C5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FCFC5CE-90F7-415C-25FC-43D801B64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" y="5445224"/>
            <a:ext cx="550862" cy="1109500"/>
          </a:xfrm>
          <a:prstGeom prst="rect">
            <a:avLst/>
          </a:prstGeom>
        </p:spPr>
      </p:pic>
      <p:pic>
        <p:nvPicPr>
          <p:cNvPr id="7" name="Immagine 6" descr="Immagine che contiene testo, schermata, Cellulare, numero&#10;&#10;Il contenuto generato dall'IA potrebbe non essere corretto.">
            <a:extLst>
              <a:ext uri="{FF2B5EF4-FFF2-40B4-BE49-F238E27FC236}">
                <a16:creationId xmlns:a16="http://schemas.microsoft.com/office/drawing/2014/main" id="{ADED8C60-98F7-2F8E-BAD3-636C34D03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0" y="1125846"/>
            <a:ext cx="1995490" cy="4019142"/>
          </a:xfrm>
          <a:prstGeom prst="rect">
            <a:avLst/>
          </a:prstGeom>
        </p:spPr>
      </p:pic>
      <p:pic>
        <p:nvPicPr>
          <p:cNvPr id="9" name="Immagine 8" descr="Immagine che contiene schermata, Cellulare, testo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AAE72C28-F84E-A0D9-99B4-636EFE20BC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6" y="5445224"/>
            <a:ext cx="550862" cy="110950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59832" y="146842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schermata che consente all’utente di creare e registrare l’account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38588"/>
            <a:ext cx="6192688" cy="622071"/>
          </a:xfrm>
          <a:prstGeom prst="rect">
            <a:avLst/>
          </a:prstGeom>
        </p:spPr>
      </p:pic>
      <p:sp>
        <p:nvSpPr>
          <p:cNvPr id="4" name="Freccia in su 3"/>
          <p:cNvSpPr/>
          <p:nvPr/>
        </p:nvSpPr>
        <p:spPr>
          <a:xfrm>
            <a:off x="5385224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2843808" y="5229200"/>
            <a:ext cx="6396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Questa è una parte del codice </a:t>
            </a:r>
            <a:r>
              <a:rPr lang="it-IT" dirty="0" err="1"/>
              <a:t>php</a:t>
            </a:r>
            <a:r>
              <a:rPr lang="it-IT" dirty="0"/>
              <a:t> che consente di garantire la </a:t>
            </a:r>
          </a:p>
          <a:p>
            <a:r>
              <a:rPr lang="it-IT" dirty="0"/>
              <a:t>riservatezza dell’utente, in quanto dopo aver inserito la password,</a:t>
            </a:r>
          </a:p>
          <a:p>
            <a:r>
              <a:rPr lang="it-IT" dirty="0"/>
              <a:t>essa viene crittografata e inserita nel database in formato </a:t>
            </a:r>
            <a:r>
              <a:rPr lang="it-IT" dirty="0" err="1"/>
              <a:t>ascii</a:t>
            </a:r>
            <a:r>
              <a:rPr lang="it-IT" dirty="0"/>
              <a:t>.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149053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>
                <a:solidFill>
                  <a:srgbClr val="92D050"/>
                </a:solidFill>
              </a:rPr>
              <a:t>Soluzione proposta</a:t>
            </a:r>
            <a:endParaRPr lang="it-IT" dirty="0">
              <a:solidFill>
                <a:srgbClr val="92D05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624"/>
            <a:ext cx="1899368" cy="38255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8" y="2851388"/>
            <a:ext cx="1899369" cy="3825552"/>
          </a:xfrm>
          <a:prstGeom prst="rect">
            <a:avLst/>
          </a:prstGeom>
        </p:spPr>
      </p:pic>
      <p:sp>
        <p:nvSpPr>
          <p:cNvPr id="8" name="Freccia in su 7"/>
          <p:cNvSpPr/>
          <p:nvPr/>
        </p:nvSpPr>
        <p:spPr>
          <a:xfrm rot="5400000">
            <a:off x="6152532" y="436812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su 8"/>
          <p:cNvSpPr/>
          <p:nvPr/>
        </p:nvSpPr>
        <p:spPr>
          <a:xfrm rot="16200000">
            <a:off x="3203848" y="1628800"/>
            <a:ext cx="216024" cy="79208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4139952" y="1809690"/>
            <a:ext cx="468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Permette all’utente di verificare se ha effettuato</a:t>
            </a:r>
          </a:p>
          <a:p>
            <a:r>
              <a:rPr lang="it-IT" dirty="0"/>
              <a:t>l’accesso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734631" y="4010957"/>
            <a:ext cx="3129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si possono visualizzare tutti i luoghi presenti nella mappa facendo notare le informazioni in merito all’accessibilità consentita anche nei confronti di persone con mobilità ridotta 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0507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467544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92D050"/>
                </a:solidFill>
              </a:rPr>
              <a:t>Soluzione proposta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" y="1628800"/>
            <a:ext cx="1844186" cy="371440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1871663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148064" y="2636912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sono due delle possibili schermate che un utente potrebbe visualizzare qualora selezionasse un luogo del quale desidera ottenere informazioni relative all’accessibilità.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30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dirty="0"/>
              <a:t>In futuro prevediamo di inserire ulteriori funzionalità che rendano l’applicazione esaustiva da ogni punto di vista, infatti prevediamo di implementarla con:</a:t>
            </a:r>
          </a:p>
          <a:p>
            <a:r>
              <a:rPr lang="it-IT" dirty="0"/>
              <a:t>Calcolo del percorso per poter raggiungere una destinazione;</a:t>
            </a:r>
          </a:p>
          <a:p>
            <a:r>
              <a:rPr lang="it-IT" dirty="0"/>
              <a:t>Possibilità di inserire recensioni, in merito all’accessibilità, solo per gli utenti registrati;</a:t>
            </a:r>
          </a:p>
          <a:p>
            <a:r>
              <a:rPr lang="it-IT" dirty="0"/>
              <a:t>Aggiungere informazioni anche riguardanti i mezzi di trasporto;</a:t>
            </a:r>
          </a:p>
          <a:p>
            <a:r>
              <a:rPr lang="it-IT" dirty="0"/>
              <a:t>Registrare le cronologia di ricerca degli utenti.</a:t>
            </a:r>
          </a:p>
          <a:p>
            <a:pPr marL="0" indent="0">
              <a:buNone/>
            </a:pPr>
            <a:r>
              <a:rPr lang="it-IT" dirty="0"/>
              <a:t>Inoltre pensiamo che possa risultare agevole includere un sito web che sia conforme con ciò che è stato realizzato come </a:t>
            </a:r>
            <a:r>
              <a:rPr lang="it-IT" dirty="0" err="1"/>
              <a:t>app</a:t>
            </a:r>
            <a:r>
              <a:rPr lang="it-IT" dirty="0"/>
              <a:t> per mobile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>Nel complesso, il lavoro svolto ha prodotto risultati soddisfacenti e in linea con le aspettative iniziali. Pur essendo consapevoli che alcuni obiettivi prefissati non sono stati ancora pienamente raggiunti, riteniamo che l’applicazione rappresenti una solida base su cui continuare a lavorare. Le funzionalità attualmente implementate riflettono correttamente la filosofia progettuale iniziale e pongono le fondamenta per futuri miglioramenti e sviluppi, che consentiranno di completare e perfezionare il progetto nel tempo.</a:t>
            </a:r>
          </a:p>
          <a:p>
            <a:endParaRPr lang="it-IT" dirty="0"/>
          </a:p>
        </p:txBody>
      </p:sp>
      <p:sp>
        <p:nvSpPr>
          <p:cNvPr id="4" name="Titolo 1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rgbClr val="92D050"/>
                </a:solidFill>
              </a:rPr>
              <a:t>Sviluppi futuri e conclusioni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8539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1268760"/>
            <a:ext cx="8229600" cy="1143000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92D050"/>
                </a:solidFill>
              </a:rPr>
              <a:t>Grazie per l’attenzione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32" y="3976439"/>
            <a:ext cx="2057143" cy="1904762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107503" y="270892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tx2"/>
                </a:solidFill>
                <a:latin typeface="Algerian" panose="04020705040A02060702" pitchFamily="82" charset="0"/>
              </a:rPr>
              <a:t>ACCESS WAY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0" y="6486437"/>
            <a:ext cx="391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3657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52E9AC-42FF-F749-85CA-2F842DC812E4}"/>
              </a:ext>
            </a:extLst>
          </p:cNvPr>
          <p:cNvSpPr txBox="1"/>
          <p:nvPr/>
        </p:nvSpPr>
        <p:spPr>
          <a:xfrm>
            <a:off x="143515" y="3823668"/>
            <a:ext cx="546999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Contestualizzazione</a:t>
            </a:r>
            <a:r>
              <a:rPr lang="en-U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4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problema</a:t>
            </a:r>
            <a:endParaRPr lang="en-US" sz="44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90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8CC972-BC88-870F-BA0F-7F2DCC3AD7F9}"/>
              </a:ext>
            </a:extLst>
          </p:cNvPr>
          <p:cNvSpPr txBox="1"/>
          <p:nvPr/>
        </p:nvSpPr>
        <p:spPr>
          <a:xfrm>
            <a:off x="360759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Alcuni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dati</a:t>
            </a:r>
            <a:r>
              <a:rPr lang="en-US" sz="3100" dirty="0">
                <a:latin typeface="+mj-lt"/>
                <a:ea typeface="+mj-ea"/>
                <a:cs typeface="+mj-cs"/>
              </a:rPr>
              <a:t> di interesse:</a:t>
            </a:r>
            <a:endParaRPr lang="en-US" sz="3100" dirty="0">
              <a:latin typeface="+mj-lt"/>
              <a:ea typeface="Calibri"/>
              <a:cs typeface="Calibri"/>
            </a:endParaRPr>
          </a:p>
        </p:txBody>
      </p:sp>
      <p:pic>
        <p:nvPicPr>
          <p:cNvPr id="7" name="Picture 6" descr="10 Little Reminders Nature Gives Us When Life Gets Loud – The Nature ...">
            <a:extLst>
              <a:ext uri="{FF2B5EF4-FFF2-40B4-BE49-F238E27FC236}">
                <a16:creationId xmlns:a16="http://schemas.microsoft.com/office/drawing/2014/main" id="{E0ACBC13-D58D-1511-6C33-4BCA195F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66" b="23182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891D3-0EA9-AAA6-AA27-AB439BA2A18F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Il 15.8% degli adulti tra i 65 e 74 anni presentano limitazioni motorie. Andando ad includere anche la popolazione affetta da impedimenti visivi ed uditi, la percentuale aumenta considerevolmente.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C40645-2064-749E-80EB-DAC8CAE3C16D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319608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F3AE05-4C6F-DD87-91D4-17960EA24B88}"/>
              </a:ext>
            </a:extLst>
          </p:cNvPr>
          <p:cNvSpPr txBox="1"/>
          <p:nvPr/>
        </p:nvSpPr>
        <p:spPr>
          <a:xfrm>
            <a:off x="174269" y="4059444"/>
            <a:ext cx="42193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Stato dell'arte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9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7EB01-DF67-4B98-8ED0-FBE073BD1755}"/>
              </a:ext>
            </a:extLst>
          </p:cNvPr>
          <p:cNvSpPr txBox="1"/>
          <p:nvPr/>
        </p:nvSpPr>
        <p:spPr>
          <a:xfrm>
            <a:off x="257278" y="3733564"/>
            <a:ext cx="3115866" cy="24780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OpenStreetMap</a:t>
            </a:r>
          </a:p>
        </p:txBody>
      </p:sp>
      <p:pic>
        <p:nvPicPr>
          <p:cNvPr id="6" name="Picture 5" descr="Paper maps are making a comeback: What’s behind the trend?">
            <a:extLst>
              <a:ext uri="{FF2B5EF4-FFF2-40B4-BE49-F238E27FC236}">
                <a16:creationId xmlns:a16="http://schemas.microsoft.com/office/drawing/2014/main" id="{5689426E-C1D7-48D0-AFF5-CB46AC75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b="2052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1E9EC-330C-D456-84B8-9608A053F843}"/>
              </a:ext>
            </a:extLst>
          </p:cNvPr>
          <p:cNvSpPr txBox="1"/>
          <p:nvPr/>
        </p:nvSpPr>
        <p:spPr>
          <a:xfrm>
            <a:off x="3384356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Tecnologia</a:t>
            </a:r>
            <a:r>
              <a:rPr lang="en-US" sz="1600" dirty="0"/>
              <a:t> open source </a:t>
            </a:r>
            <a:r>
              <a:rPr lang="en-US" sz="1600" dirty="0" err="1"/>
              <a:t>che</a:t>
            </a:r>
            <a:r>
              <a:rPr lang="en-US" sz="1600" dirty="0"/>
              <a:t> </a:t>
            </a:r>
            <a:r>
              <a:rPr lang="en-US" sz="1600" dirty="0" err="1"/>
              <a:t>permette</a:t>
            </a:r>
            <a:r>
              <a:rPr lang="en-US" sz="1600" dirty="0"/>
              <a:t> di </a:t>
            </a:r>
            <a:r>
              <a:rPr lang="en-US" sz="1600" dirty="0" err="1"/>
              <a:t>accedere</a:t>
            </a:r>
            <a:r>
              <a:rPr lang="en-US" sz="1600" dirty="0"/>
              <a:t> a informazioni geografiche.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/>
                <a:cs typeface="Calibri"/>
              </a:rPr>
              <a:t>Una </a:t>
            </a:r>
            <a:r>
              <a:rPr lang="en-US" sz="1600" dirty="0" err="1">
                <a:ea typeface="Calibri"/>
                <a:cs typeface="Calibri"/>
              </a:rPr>
              <a:t>parola</a:t>
            </a:r>
            <a:r>
              <a:rPr lang="en-US" sz="1600" dirty="0">
                <a:ea typeface="Calibri"/>
                <a:cs typeface="Calibri"/>
              </a:rPr>
              <a:t>: </a:t>
            </a:r>
            <a:r>
              <a:rPr lang="en-US" sz="1600" dirty="0" err="1">
                <a:ea typeface="Calibri"/>
                <a:cs typeface="Calibri"/>
              </a:rPr>
              <a:t>condivisione</a:t>
            </a:r>
            <a:r>
              <a:rPr lang="en-US" sz="1600" dirty="0">
                <a:ea typeface="Calibri"/>
                <a:cs typeface="Calibri"/>
              </a:rPr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Calibri"/>
                <a:cs typeface="Calibri"/>
              </a:rPr>
              <a:t>Un punto di </a:t>
            </a:r>
            <a:r>
              <a:rPr lang="en-US" sz="1600" dirty="0" err="1">
                <a:ea typeface="Calibri"/>
                <a:cs typeface="Calibri"/>
              </a:rPr>
              <a:t>partenza</a:t>
            </a:r>
            <a:r>
              <a:rPr lang="en-US" sz="1600" dirty="0">
                <a:ea typeface="Calibri"/>
                <a:cs typeface="Calibri"/>
              </a:rPr>
              <a:t> per tanti </a:t>
            </a:r>
            <a:r>
              <a:rPr lang="en-US" sz="1600" dirty="0" err="1">
                <a:ea typeface="Calibri"/>
                <a:cs typeface="Calibri"/>
              </a:rPr>
              <a:t>progetti</a:t>
            </a:r>
            <a:r>
              <a:rPr lang="en-US" sz="1600" dirty="0">
                <a:ea typeface="Calibri"/>
                <a:cs typeface="Calibri"/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8" name="CasellaDiTesto 8">
            <a:extLst>
              <a:ext uri="{FF2B5EF4-FFF2-40B4-BE49-F238E27FC236}">
                <a16:creationId xmlns:a16="http://schemas.microsoft.com/office/drawing/2014/main" id="{6581D52C-CFE2-3D61-4A0E-51D264A6EACA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38449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DA0C55-9E90-38EC-6F85-BC61F77281B7}"/>
              </a:ext>
            </a:extLst>
          </p:cNvPr>
          <p:cNvSpPr txBox="1"/>
          <p:nvPr/>
        </p:nvSpPr>
        <p:spPr>
          <a:xfrm>
            <a:off x="266685" y="3752849"/>
            <a:ext cx="2468166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Kimap</a:t>
            </a:r>
          </a:p>
        </p:txBody>
      </p:sp>
      <p:pic>
        <p:nvPicPr>
          <p:cNvPr id="6" name="Picture 5" descr="What is Community? – Sociology of Community">
            <a:extLst>
              <a:ext uri="{FF2B5EF4-FFF2-40B4-BE49-F238E27FC236}">
                <a16:creationId xmlns:a16="http://schemas.microsoft.com/office/drawing/2014/main" id="{482DCDF6-3416-446C-A58B-6CD1937E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0" r="3028" b="-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1F2BB-D326-8080-3686-57A60214C23A}"/>
              </a:ext>
            </a:extLst>
          </p:cNvPr>
          <p:cNvSpPr txBox="1"/>
          <p:nvPr/>
        </p:nvSpPr>
        <p:spPr>
          <a:xfrm>
            <a:off x="3374949" y="3752850"/>
            <a:ext cx="5614060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Applicazione</a:t>
            </a:r>
            <a:r>
              <a:rPr lang="en-US" sz="1600" dirty="0"/>
              <a:t> </a:t>
            </a:r>
            <a:r>
              <a:rPr lang="en-US" sz="1600" dirty="0" err="1"/>
              <a:t>disponibile</a:t>
            </a:r>
            <a:r>
              <a:rPr lang="en-US" sz="1600" dirty="0"/>
              <a:t> </a:t>
            </a:r>
            <a:r>
              <a:rPr lang="en-US" sz="1600" dirty="0" err="1"/>
              <a:t>presso</a:t>
            </a:r>
            <a:r>
              <a:rPr lang="en-US" sz="1600" dirty="0"/>
              <a:t> </a:t>
            </a:r>
            <a:r>
              <a:rPr lang="en-US" sz="1600" dirty="0" err="1"/>
              <a:t>i</a:t>
            </a:r>
            <a:r>
              <a:rPr lang="en-US" sz="1600" dirty="0"/>
              <a:t> </a:t>
            </a:r>
            <a:r>
              <a:rPr lang="en-US" sz="1600" dirty="0" err="1"/>
              <a:t>vari</a:t>
            </a:r>
            <a:r>
              <a:rPr lang="en-US" sz="1600" dirty="0"/>
              <a:t> store di </a:t>
            </a:r>
            <a:r>
              <a:rPr lang="en-US" sz="1600" dirty="0" err="1"/>
              <a:t>applicazione</a:t>
            </a:r>
            <a:r>
              <a:rPr lang="en-US" sz="1600" dirty="0"/>
              <a:t>. Presenta la </a:t>
            </a:r>
            <a:r>
              <a:rPr lang="en-US" sz="1600" dirty="0" err="1"/>
              <a:t>possibilità</a:t>
            </a:r>
            <a:r>
              <a:rPr lang="en-US" sz="1600" dirty="0"/>
              <a:t> di </a:t>
            </a:r>
            <a:r>
              <a:rPr lang="en-US" sz="1600" dirty="0" err="1"/>
              <a:t>partecipare</a:t>
            </a:r>
            <a:r>
              <a:rPr lang="en-US" sz="1600" dirty="0"/>
              <a:t> ad </a:t>
            </a:r>
            <a:r>
              <a:rPr lang="en-US" sz="1600" dirty="0" err="1"/>
              <a:t>eventi</a:t>
            </a:r>
            <a:r>
              <a:rPr lang="en-US" sz="1600" dirty="0"/>
              <a:t> ed </a:t>
            </a:r>
            <a:r>
              <a:rPr lang="en-US" sz="1600" dirty="0" err="1"/>
              <a:t>entrare</a:t>
            </a:r>
            <a:r>
              <a:rPr lang="en-US" sz="1600" dirty="0"/>
              <a:t> a far </a:t>
            </a:r>
            <a:r>
              <a:rPr lang="en-US" sz="1600" dirty="0" err="1"/>
              <a:t>parte</a:t>
            </a:r>
            <a:r>
              <a:rPr lang="en-US" sz="1600" dirty="0"/>
              <a:t> di community.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a typeface="Calibri"/>
                <a:cs typeface="Calibri"/>
              </a:rPr>
              <a:t>Aspetto</a:t>
            </a:r>
            <a:r>
              <a:rPr lang="en-US" sz="1600" dirty="0">
                <a:ea typeface="Calibri"/>
                <a:cs typeface="Calibri"/>
              </a:rPr>
              <a:t> </a:t>
            </a:r>
            <a:r>
              <a:rPr lang="en-US" sz="1600" dirty="0" err="1">
                <a:ea typeface="Calibri"/>
                <a:cs typeface="Calibri"/>
              </a:rPr>
              <a:t>cardine</a:t>
            </a:r>
            <a:r>
              <a:rPr lang="en-US" sz="1600" dirty="0">
                <a:ea typeface="Calibri"/>
                <a:cs typeface="Calibri"/>
              </a:rPr>
              <a:t>: Gamification.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7" name="CasellaDiTesto 8">
            <a:extLst>
              <a:ext uri="{FF2B5EF4-FFF2-40B4-BE49-F238E27FC236}">
                <a16:creationId xmlns:a16="http://schemas.microsoft.com/office/drawing/2014/main" id="{B7957752-0E1A-7070-98D6-34B51A9D65BC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407757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hone with a sign on it&#10;&#10;AI-generated content may be incorrect.">
            <a:extLst>
              <a:ext uri="{FF2B5EF4-FFF2-40B4-BE49-F238E27FC236}">
                <a16:creationId xmlns:a16="http://schemas.microsoft.com/office/drawing/2014/main" id="{9AC8FFA6-F01B-4886-240D-BC864528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54580"/>
            <a:ext cx="8178799" cy="3148838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104" cy="936104"/>
          </a:xfrm>
          <a:prstGeom prst="rect">
            <a:avLst/>
          </a:prstGeom>
        </p:spPr>
      </p:pic>
      <p:sp>
        <p:nvSpPr>
          <p:cNvPr id="5" name="CasellaDiTesto 8">
            <a:extLst>
              <a:ext uri="{FF2B5EF4-FFF2-40B4-BE49-F238E27FC236}">
                <a16:creationId xmlns:a16="http://schemas.microsoft.com/office/drawing/2014/main" id="{1D1A7DAF-94E1-BB47-C81C-E486EB51D5E8}"/>
              </a:ext>
            </a:extLst>
          </p:cNvPr>
          <p:cNvSpPr txBox="1"/>
          <p:nvPr/>
        </p:nvSpPr>
        <p:spPr>
          <a:xfrm>
            <a:off x="0" y="6547944"/>
            <a:ext cx="30754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Ingegneria del software a. a. 2025-2026</a:t>
            </a:r>
          </a:p>
        </p:txBody>
      </p:sp>
    </p:spTree>
    <p:extLst>
      <p:ext uri="{BB962C8B-B14F-4D97-AF65-F5344CB8AC3E}">
        <p14:creationId xmlns:p14="http://schemas.microsoft.com/office/powerpoint/2010/main" val="222752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4DBD1-50BE-27A4-FED7-9692B74EBC89}"/>
              </a:ext>
            </a:extLst>
          </p:cNvPr>
          <p:cNvSpPr txBox="1"/>
          <p:nvPr/>
        </p:nvSpPr>
        <p:spPr>
          <a:xfrm>
            <a:off x="266528" y="3700654"/>
            <a:ext cx="51727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solidFill>
                  <a:schemeClr val="bg1"/>
                </a:solidFill>
                <a:ea typeface="Calibri"/>
                <a:cs typeface="Calibri"/>
              </a:rPr>
              <a:t>Organizzazione</a:t>
            </a:r>
            <a:r>
              <a:rPr lang="en-US" sz="4400" b="1" dirty="0">
                <a:solidFill>
                  <a:schemeClr val="bg1"/>
                </a:solidFill>
                <a:ea typeface="Calibri"/>
                <a:cs typeface="Calibri"/>
              </a:rPr>
              <a:t> della </a:t>
            </a:r>
            <a:r>
              <a:rPr lang="en-US" sz="4400" b="1" err="1">
                <a:solidFill>
                  <a:schemeClr val="bg1"/>
                </a:solidFill>
                <a:ea typeface="Calibri"/>
                <a:cs typeface="Calibri"/>
              </a:rPr>
              <a:t>soluzione</a:t>
            </a:r>
            <a:endParaRPr lang="en-US" sz="4400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025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558</Words>
  <Application>Microsoft Office PowerPoint</Application>
  <PresentationFormat>On-screen Show (4:3)</PresentationFormat>
  <Paragraphs>74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 Stack</vt:lpstr>
      <vt:lpstr>Diagramma dei Caso D’uso</vt:lpstr>
      <vt:lpstr>Diagramma di sequenza</vt:lpstr>
      <vt:lpstr>Diagramma delle classi</vt:lpstr>
      <vt:lpstr>Soluzione proposta</vt:lpstr>
      <vt:lpstr>Soluzione proposta</vt:lpstr>
      <vt:lpstr>Soluzione proposta</vt:lpstr>
      <vt:lpstr>Soluzione proposta</vt:lpstr>
      <vt:lpstr>PowerPoint Presentation</vt:lpstr>
      <vt:lpstr>PowerPoint Presentation</vt:lpstr>
      <vt:lpstr>Sviluppi futuri e 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Teck Stack</dc:title>
  <dc:creator>Alessandro Pio Casto</dc:creator>
  <cp:lastModifiedBy>Alessandro Pio Casto</cp:lastModifiedBy>
  <cp:revision>337</cp:revision>
  <dcterms:created xsi:type="dcterms:W3CDTF">2026-01-07T16:32:14Z</dcterms:created>
  <dcterms:modified xsi:type="dcterms:W3CDTF">2026-01-10T14:10:31Z</dcterms:modified>
</cp:coreProperties>
</file>